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8" r:id="rId1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5" Type="http://schemas.openxmlformats.org/officeDocument/2006/relationships/slide" Target="slides/slide2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719421D-FD96-B10C-8489-4D23065F80CB}"/>
              </a:ext>
            </a:extLst>
          </p:cNvPr>
          <p:cNvSpPr>
            <a:spLocks noGrp="1" noChangeArrowheads="1"/>
          </p:cNvSpPr>
          <p:nvPr>
            <p:ph type="title"/>
          </p:nvPr>
        </p:nvSpPr>
        <p:spPr>
          <a:xfrm>
            <a:off x="762000" y="533400"/>
            <a:ext cx="7696200" cy="838200"/>
          </a:xfrm>
        </p:spPr>
        <p:txBody>
          <a:bodyPr/>
          <a:lstStyle/>
          <a:p>
            <a:r>
              <a:rPr lang="en-US" altLang="zh-CN" sz="3200">
                <a:ea typeface="宋体" panose="02010600030101010101" pitchFamily="2" charset="-122"/>
              </a:rPr>
              <a:t>Example Projects</a:t>
            </a:r>
          </a:p>
        </p:txBody>
      </p:sp>
      <p:sp>
        <p:nvSpPr>
          <p:cNvPr id="22531" name="Rectangle 3">
            <a:extLst>
              <a:ext uri="{FF2B5EF4-FFF2-40B4-BE49-F238E27FC236}">
                <a16:creationId xmlns:a16="http://schemas.microsoft.com/office/drawing/2014/main" id="{A3280286-FE37-0B30-722F-92E931F10552}"/>
              </a:ext>
            </a:extLst>
          </p:cNvPr>
          <p:cNvSpPr>
            <a:spLocks noGrp="1" noChangeArrowheads="1"/>
          </p:cNvSpPr>
          <p:nvPr>
            <p:ph type="body" idx="1"/>
          </p:nvPr>
        </p:nvSpPr>
        <p:spPr>
          <a:xfrm>
            <a:off x="1447800" y="0"/>
          </a:xfrm>
        </p:spPr>
        <p:txBody>
          <a:bodyPr/>
          <a:lstStyle/>
          <a:p>
            <a:pPr>
              <a:lnSpc>
                <a:spcPct val="90000"/>
              </a:lnSpc>
              <a:buFont typeface="Wingdings" panose="05000000000000000000" pitchFamily="2" charset="2"/>
              <a:buNone/>
            </a:pPr>
            <a:r>
              <a:rPr lang="en-US" altLang="zh-CN" sz="2600" dirty="0">
                <a:ea typeface="宋体" panose="02010600030101010101" pitchFamily="2" charset="-122"/>
              </a:rPr>
              <a:t>Number 8</a:t>
            </a:r>
          </a:p>
          <a:p>
            <a:pPr lvl="1">
              <a:lnSpc>
                <a:spcPct val="90000"/>
              </a:lnSpc>
              <a:buFontTx/>
              <a:buNone/>
            </a:pPr>
            <a:r>
              <a:rPr lang="en-US" altLang="zh-CN" dirty="0">
                <a:ea typeface="宋体" panose="02010600030101010101" pitchFamily="2" charset="-122"/>
                <a:sym typeface="Wingdings" panose="05000000000000000000" pitchFamily="2" charset="2"/>
              </a:rPr>
              <a:t>A civic organization has offered build a commemorative memorial with landscaping at a state facility campus.</a:t>
            </a:r>
          </a:p>
          <a:p>
            <a:pPr lvl="1">
              <a:lnSpc>
                <a:spcPct val="90000"/>
              </a:lnSpc>
              <a:buFontTx/>
              <a:buNone/>
            </a:pPr>
            <a:endParaRPr lang="en-US" altLang="zh-CN" dirty="0">
              <a:ea typeface="宋体" panose="02010600030101010101" pitchFamily="2" charset="-122"/>
              <a:sym typeface="Wingdings" panose="05000000000000000000" pitchFamily="2" charset="2"/>
            </a:endParaRPr>
          </a:p>
          <a:p>
            <a:pPr lvl="1">
              <a:lnSpc>
                <a:spcPct val="90000"/>
              </a:lnSpc>
              <a:buFontTx/>
              <a:buNone/>
            </a:pPr>
            <a:r>
              <a:rPr lang="en-US" altLang="zh-CN" dirty="0">
                <a:ea typeface="宋体" panose="02010600030101010101" pitchFamily="2" charset="-122"/>
                <a:sym typeface="Wingdings" panose="05000000000000000000" pitchFamily="2" charset="2"/>
              </a:rPr>
              <a:t>Which procurement process should be used?</a:t>
            </a:r>
          </a:p>
          <a:p>
            <a:pPr lvl="1">
              <a:lnSpc>
                <a:spcPct val="90000"/>
              </a:lnSpc>
              <a:buFontTx/>
              <a:buNone/>
            </a:pPr>
            <a:r>
              <a:rPr lang="en-US" altLang="zh-CN" dirty="0">
                <a:ea typeface="宋体" panose="02010600030101010101" pitchFamily="2" charset="-122"/>
                <a:sym typeface="Wingdings" panose="05000000000000000000" pitchFamily="2" charset="2"/>
              </a:rPr>
              <a:t>		Public Works process</a:t>
            </a:r>
          </a:p>
          <a:p>
            <a:pPr lvl="1">
              <a:lnSpc>
                <a:spcPct val="90000"/>
              </a:lnSpc>
              <a:buFontTx/>
              <a:buNone/>
            </a:pPr>
            <a:r>
              <a:rPr lang="en-US" altLang="zh-CN" dirty="0">
                <a:ea typeface="宋体" panose="02010600030101010101" pitchFamily="2" charset="-122"/>
                <a:sym typeface="Wingdings" panose="05000000000000000000" pitchFamily="2" charset="2"/>
              </a:rPr>
              <a:t>		Purchasing process</a:t>
            </a:r>
          </a:p>
          <a:p>
            <a:pPr lvl="1">
              <a:lnSpc>
                <a:spcPct val="90000"/>
              </a:lnSpc>
              <a:buFontTx/>
              <a:buNone/>
            </a:pPr>
            <a:r>
              <a:rPr lang="en-US" altLang="zh-CN" dirty="0">
                <a:ea typeface="宋体" panose="02010600030101010101" pitchFamily="2" charset="-122"/>
                <a:sym typeface="Wingdings" panose="05000000000000000000" pitchFamily="2" charset="2"/>
              </a:rPr>
              <a:t>		Neither </a:t>
            </a:r>
          </a:p>
          <a:p>
            <a:pPr>
              <a:lnSpc>
                <a:spcPct val="90000"/>
              </a:lnSpc>
              <a:buFont typeface="Wingdings" panose="05000000000000000000" pitchFamily="2" charset="2"/>
              <a:buNone/>
            </a:pPr>
            <a:endParaRPr lang="en-US" altLang="zh-CN" sz="3500" dirty="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